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61" r:id="rId3"/>
    <p:sldId id="269" r:id="rId4"/>
    <p:sldId id="265" r:id="rId5"/>
    <p:sldId id="262" r:id="rId6"/>
    <p:sldId id="263" r:id="rId7"/>
    <p:sldId id="264" r:id="rId8"/>
    <p:sldId id="266" r:id="rId9"/>
    <p:sldId id="267" r:id="rId10"/>
    <p:sldId id="270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10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632F7-E17D-48D7-8254-74EE59EC8D77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F33AB-64D3-418E-82AE-0A83C29A7A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070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TESTE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2F33AB-64D3-418E-82AE-0A83C29A7A0A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394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3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6979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09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64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603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51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09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364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8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794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066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51603-5FF6-4DF7-AFCE-167D685717C2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DCB13-71C1-4E2D-86CC-C877D604C7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7954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fsetbr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fsetbr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7992888" cy="9361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sz="2800" i="1" dirty="0" smtClean="0">
                <a:latin typeface="Times New Roman" pitchFamily="18" charset="0"/>
                <a:cs typeface="Times New Roman" pitchFamily="18" charset="0"/>
              </a:rPr>
              <a:t>NOTAS FISCAIS DE REMESSA/DEVOLUÇÃO</a:t>
            </a:r>
            <a:endParaRPr lang="pt-BR" sz="2800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988840"/>
            <a:ext cx="7992888" cy="324036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Utilize esta opção para primeira etapa da NF de Remessa de produtos para e/ou Devolução de produtos da Fábrica.  </a:t>
            </a:r>
            <a:r>
              <a:rPr lang="pt-BR" sz="1400" i="1" u="sng" dirty="0" smtClean="0">
                <a:latin typeface="Times New Roman" pitchFamily="18" charset="0"/>
                <a:cs typeface="Times New Roman" pitchFamily="18" charset="0"/>
              </a:rPr>
              <a:t>(Utilize Notas Fiscais Diversas para nota fiscal de Peças)</a:t>
            </a:r>
            <a:endParaRPr lang="pt-BR" sz="18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Utilize também quando for efetuar LGR</a:t>
            </a:r>
          </a:p>
          <a:p>
            <a:pPr algn="just">
              <a:spcBef>
                <a:spcPts val="0"/>
              </a:spcBef>
            </a:pPr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Esta é a primeira de três etapas para geração de arquivo para emissão de Nota Fiscal Eletrônica.</a:t>
            </a:r>
          </a:p>
          <a:p>
            <a:pPr algn="just">
              <a:spcBef>
                <a:spcPts val="0"/>
              </a:spcBef>
            </a:pPr>
            <a:endParaRPr lang="pt-B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pt-B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pt-B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spcBef>
                <a:spcPts val="0"/>
              </a:spcBef>
              <a:buFont typeface="Arial" charset="0"/>
              <a:buChar char="•"/>
            </a:pP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Você deve utilizar um emissor de NF-e externo para completar esta função.</a:t>
            </a:r>
          </a:p>
          <a:p>
            <a:pPr marL="285750" indent="-285750" algn="just">
              <a:spcBef>
                <a:spcPts val="0"/>
              </a:spcBef>
              <a:buFont typeface="Arial" charset="0"/>
              <a:buChar char="•"/>
            </a:pP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Consulte sobre aquisição do emissor  PHNF-e  (envie e-mail para 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ifsetbr@gmail.com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pt-BR" sz="1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955715"/>
              </p:ext>
            </p:extLst>
          </p:nvPr>
        </p:nvGraphicFramePr>
        <p:xfrm>
          <a:off x="611560" y="5301208"/>
          <a:ext cx="7848872" cy="12649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390703"/>
                <a:gridCol w="6458169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Rota</a:t>
                      </a:r>
                      <a:endParaRPr lang="pt-B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BALCÃO</a:t>
                      </a:r>
                      <a:r>
                        <a:rPr lang="pt-BR" sz="1200" baseline="0" dirty="0" smtClean="0"/>
                        <a:t> </a:t>
                      </a:r>
                      <a:r>
                        <a:rPr lang="pt-BR" sz="1200" dirty="0" smtClean="0"/>
                        <a:t>&gt; Movimentação &gt; Remessa / Devolução  &gt; Nota Fiscal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i="1" u="none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*Esta</a:t>
                      </a:r>
                      <a:r>
                        <a:rPr lang="pt-BR" sz="1100" i="1" u="none" baseline="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 opção necessita de senha de técnico/atendente</a:t>
                      </a:r>
                      <a:endParaRPr lang="pt-BR" sz="1100" i="1" u="none" dirty="0" smtClean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Dependências</a:t>
                      </a:r>
                      <a:endParaRPr lang="pt-B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Clientes (Atacado)</a:t>
                      </a:r>
                    </a:p>
                    <a:p>
                      <a:r>
                        <a:rPr lang="pt-BR" sz="1200" dirty="0" smtClean="0"/>
                        <a:t>Transportadoras</a:t>
                      </a:r>
                    </a:p>
                    <a:p>
                      <a:r>
                        <a:rPr lang="pt-BR" sz="1200" dirty="0" smtClean="0"/>
                        <a:t>Natureza</a:t>
                      </a:r>
                      <a:r>
                        <a:rPr lang="pt-BR" sz="1200" baseline="0" dirty="0" smtClean="0"/>
                        <a:t> de Operação</a:t>
                      </a:r>
                    </a:p>
                    <a:p>
                      <a:r>
                        <a:rPr lang="pt-BR" sz="1200" baseline="0" dirty="0" smtClean="0"/>
                        <a:t>Técnicos / Atendentes</a:t>
                      </a:r>
                      <a:endParaRPr lang="pt-B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39552" y="6571961"/>
            <a:ext cx="28083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err="1" smtClean="0"/>
              <a:t>Nfremdev</a:t>
            </a:r>
            <a:r>
              <a:rPr lang="pt-BR" sz="1000" dirty="0" smtClean="0"/>
              <a:t> 1.0 © 2018 – </a:t>
            </a:r>
            <a:r>
              <a:rPr lang="pt-BR" sz="1000" dirty="0" err="1" smtClean="0"/>
              <a:t>Setembrinho</a:t>
            </a:r>
            <a:r>
              <a:rPr lang="pt-BR" sz="1000" dirty="0" smtClean="0"/>
              <a:t> Ribeiro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3171374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50346"/>
    </mc:Choice>
    <mc:Fallback>
      <p:transition advTm="5034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847404" y="1988840"/>
            <a:ext cx="748883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Fim da apresentação.</a:t>
            </a:r>
          </a:p>
          <a:p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Obrigado por sua atenção.</a:t>
            </a:r>
          </a:p>
          <a:p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Dúvidas ? </a:t>
            </a:r>
          </a:p>
          <a:p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Envie e-mail para 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ifsetbr@gmail.com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 ou mensagem pelo </a:t>
            </a:r>
            <a:r>
              <a:rPr lang="pt-BR" sz="1600" dirty="0" err="1" smtClean="0"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 (11) 96734-6873</a:t>
            </a:r>
          </a:p>
          <a:p>
            <a:endParaRPr lang="pt-BR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endParaRPr lang="pt-B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Equipe desenvolvimento PHSAAT 4.0</a:t>
            </a:r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5303"/>
            <a:ext cx="664465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67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de seta reta 6"/>
          <p:cNvCxnSpPr/>
          <p:nvPr/>
        </p:nvCxnSpPr>
        <p:spPr>
          <a:xfrm flipH="1">
            <a:off x="3491880" y="1086297"/>
            <a:ext cx="3096344" cy="13345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ixaDeTexto 33"/>
          <p:cNvSpPr txBox="1"/>
          <p:nvPr/>
        </p:nvSpPr>
        <p:spPr>
          <a:xfrm flipH="1">
            <a:off x="3460626" y="423505"/>
            <a:ext cx="5504400" cy="2769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Estes campos são preenchidos automaticamente pelo Sistema</a:t>
            </a:r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36" name="Conector de seta reta 35"/>
          <p:cNvCxnSpPr/>
          <p:nvPr/>
        </p:nvCxnSpPr>
        <p:spPr>
          <a:xfrm flipH="1">
            <a:off x="4716016" y="700505"/>
            <a:ext cx="432048" cy="1288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>
            <a:off x="6483350" y="711200"/>
            <a:ext cx="392906" cy="1277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/>
          <p:nvPr/>
        </p:nvCxnSpPr>
        <p:spPr>
          <a:xfrm>
            <a:off x="6300192" y="700505"/>
            <a:ext cx="0" cy="17602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4" name="Conector de seta reta 43"/>
          <p:cNvCxnSpPr>
            <a:stCxn id="34" idx="2"/>
          </p:cNvCxnSpPr>
          <p:nvPr/>
        </p:nvCxnSpPr>
        <p:spPr>
          <a:xfrm flipH="1">
            <a:off x="5908898" y="700504"/>
            <a:ext cx="303928" cy="1760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6" name="Conector de seta reta 45"/>
          <p:cNvCxnSpPr/>
          <p:nvPr/>
        </p:nvCxnSpPr>
        <p:spPr>
          <a:xfrm>
            <a:off x="5508104" y="700505"/>
            <a:ext cx="288032" cy="35205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Conector de seta reta 47"/>
          <p:cNvCxnSpPr/>
          <p:nvPr/>
        </p:nvCxnSpPr>
        <p:spPr>
          <a:xfrm flipH="1">
            <a:off x="6588224" y="700505"/>
            <a:ext cx="648072" cy="35205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2" name="Conector de seta reta 61"/>
          <p:cNvCxnSpPr/>
          <p:nvPr/>
        </p:nvCxnSpPr>
        <p:spPr>
          <a:xfrm>
            <a:off x="6483350" y="711200"/>
            <a:ext cx="196453" cy="2141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4" name="Conector de seta reta 63"/>
          <p:cNvCxnSpPr/>
          <p:nvPr/>
        </p:nvCxnSpPr>
        <p:spPr>
          <a:xfrm flipH="1">
            <a:off x="2483768" y="711200"/>
            <a:ext cx="1296144" cy="2141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5303"/>
            <a:ext cx="664465" cy="533401"/>
          </a:xfrm>
          <a:prstGeom prst="rect">
            <a:avLst/>
          </a:prstGeom>
        </p:spPr>
      </p:pic>
      <p:pic>
        <p:nvPicPr>
          <p:cNvPr id="3" name="Espaço Reservado para Conteúdo 2" descr="SAAT - ATENDIMENTO BALCAO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" y="836712"/>
            <a:ext cx="9147600" cy="5189377"/>
          </a:xfrm>
        </p:spPr>
      </p:pic>
    </p:spTree>
    <p:extLst>
      <p:ext uri="{BB962C8B-B14F-4D97-AF65-F5344CB8AC3E}">
        <p14:creationId xmlns:p14="http://schemas.microsoft.com/office/powerpoint/2010/main" val="155683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08"/>
    </mc:Choice>
    <mc:Fallback xmlns="">
      <p:transition spd="slow" advTm="2040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Espaço Reservado para Conteúdo 2" descr="SAAT - ATENDIMENTO BALCA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" y="836712"/>
            <a:ext cx="9147600" cy="5189377"/>
          </a:xfrm>
        </p:spPr>
      </p:pic>
      <p:sp>
        <p:nvSpPr>
          <p:cNvPr id="34" name="CaixaDeTexto 33"/>
          <p:cNvSpPr txBox="1"/>
          <p:nvPr/>
        </p:nvSpPr>
        <p:spPr>
          <a:xfrm flipH="1">
            <a:off x="3460626" y="423505"/>
            <a:ext cx="5504400" cy="2769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Estes campos são preenchidos automaticamente pelo Sistema</a:t>
            </a:r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36" name="Conector de seta reta 35"/>
          <p:cNvCxnSpPr/>
          <p:nvPr/>
        </p:nvCxnSpPr>
        <p:spPr>
          <a:xfrm flipH="1">
            <a:off x="4716016" y="700505"/>
            <a:ext cx="432048" cy="1288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>
            <a:off x="6483350" y="711200"/>
            <a:ext cx="392906" cy="1277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/>
          <p:nvPr/>
        </p:nvCxnSpPr>
        <p:spPr>
          <a:xfrm>
            <a:off x="6300192" y="700505"/>
            <a:ext cx="0" cy="17602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4" name="Conector de seta reta 43"/>
          <p:cNvCxnSpPr>
            <a:stCxn id="34" idx="2"/>
          </p:cNvCxnSpPr>
          <p:nvPr/>
        </p:nvCxnSpPr>
        <p:spPr>
          <a:xfrm flipH="1">
            <a:off x="5908898" y="700504"/>
            <a:ext cx="303928" cy="1760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6" name="Conector de seta reta 45"/>
          <p:cNvCxnSpPr/>
          <p:nvPr/>
        </p:nvCxnSpPr>
        <p:spPr>
          <a:xfrm>
            <a:off x="5508104" y="700505"/>
            <a:ext cx="288032" cy="35205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Conector de seta reta 47"/>
          <p:cNvCxnSpPr/>
          <p:nvPr/>
        </p:nvCxnSpPr>
        <p:spPr>
          <a:xfrm flipH="1">
            <a:off x="6588224" y="700505"/>
            <a:ext cx="648072" cy="35205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2" name="Conector de seta reta 61"/>
          <p:cNvCxnSpPr/>
          <p:nvPr/>
        </p:nvCxnSpPr>
        <p:spPr>
          <a:xfrm>
            <a:off x="6483350" y="711200"/>
            <a:ext cx="196453" cy="2141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4" name="Conector de seta reta 63"/>
          <p:cNvCxnSpPr/>
          <p:nvPr/>
        </p:nvCxnSpPr>
        <p:spPr>
          <a:xfrm flipH="1">
            <a:off x="2483768" y="711200"/>
            <a:ext cx="1296144" cy="2141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5303"/>
            <a:ext cx="664465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43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08"/>
    </mc:Choice>
    <mc:Fallback xmlns="">
      <p:transition spd="slow" advTm="2040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ço Reservado para Conteúdo 2" descr="SAAT - ATENDIMENTO BALCA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200"/>
            <a:ext cx="9147600" cy="5189377"/>
          </a:xfrm>
        </p:spPr>
      </p:pic>
      <p:sp>
        <p:nvSpPr>
          <p:cNvPr id="34" name="CaixaDeTexto 33"/>
          <p:cNvSpPr txBox="1"/>
          <p:nvPr/>
        </p:nvSpPr>
        <p:spPr>
          <a:xfrm flipH="1">
            <a:off x="3459600" y="424800"/>
            <a:ext cx="5504400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accent2">
                    <a:lumMod val="75000"/>
                  </a:schemeClr>
                </a:solidFill>
              </a:rPr>
              <a:t>TIPO : 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REMESSA = Quando Você envia produtos para Fabrica.</a:t>
            </a: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            DEVOLUÇÃO = Quando você recebe produto da Fábrica.</a:t>
            </a:r>
          </a:p>
          <a:p>
            <a:r>
              <a:rPr lang="pt-BR" sz="1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</a:t>
            </a:r>
            <a:r>
              <a:rPr lang="pt-BR" sz="1200" i="1" dirty="0" smtClean="0">
                <a:solidFill>
                  <a:schemeClr val="accent6">
                    <a:lumMod val="75000"/>
                  </a:schemeClr>
                </a:solidFill>
              </a:rPr>
              <a:t> (Verifique com seu contador a Necessidade de NF de devolução) </a:t>
            </a:r>
          </a:p>
          <a:p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              Clique na </a:t>
            </a:r>
            <a:r>
              <a:rPr lang="pt-BR" sz="1200" u="sng" dirty="0" smtClean="0">
                <a:solidFill>
                  <a:schemeClr val="accent6">
                    <a:lumMod val="75000"/>
                  </a:schemeClr>
                </a:solidFill>
              </a:rPr>
              <a:t>seta para baixo 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para selecionar</a:t>
            </a:r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36" name="Conector de seta reta 35"/>
          <p:cNvCxnSpPr/>
          <p:nvPr/>
        </p:nvCxnSpPr>
        <p:spPr>
          <a:xfrm>
            <a:off x="5040052" y="1440463"/>
            <a:ext cx="612068" cy="579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" name="Conector de seta reta 5"/>
          <p:cNvCxnSpPr/>
          <p:nvPr/>
        </p:nvCxnSpPr>
        <p:spPr>
          <a:xfrm flipH="1">
            <a:off x="6156178" y="1362075"/>
            <a:ext cx="758972" cy="657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5303"/>
            <a:ext cx="664465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68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951"/>
    </mc:Choice>
    <mc:Fallback xmlns="">
      <p:transition spd="slow" advTm="2295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ço Reservado para Conteúdo 2" descr="SAAT - ATENDIMENTO BALCA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200"/>
            <a:ext cx="9147600" cy="5189377"/>
          </a:xfrm>
        </p:spPr>
      </p:pic>
      <p:sp>
        <p:nvSpPr>
          <p:cNvPr id="6" name="CaixaDeTexto 5"/>
          <p:cNvSpPr txBox="1"/>
          <p:nvPr/>
        </p:nvSpPr>
        <p:spPr>
          <a:xfrm flipH="1">
            <a:off x="3459600" y="424800"/>
            <a:ext cx="5504888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Quando você informar o </a:t>
            </a:r>
            <a:r>
              <a:rPr lang="pt-BR" sz="1200" dirty="0" smtClean="0">
                <a:solidFill>
                  <a:schemeClr val="accent2">
                    <a:lumMod val="75000"/>
                  </a:schemeClr>
                </a:solidFill>
              </a:rPr>
              <a:t>CLIENTE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, o sistema vai trazer a </a:t>
            </a:r>
            <a:r>
              <a:rPr lang="pt-BR" sz="1200" dirty="0" smtClean="0">
                <a:solidFill>
                  <a:schemeClr val="accent2">
                    <a:lumMod val="75000"/>
                  </a:schemeClr>
                </a:solidFill>
              </a:rPr>
              <a:t>TRANSPORTADORA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  já cadastrada.</a:t>
            </a:r>
          </a:p>
          <a:p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Se Necessário utilize a roda PRINCIPAL &gt; Cadastros &gt; Clientes (Atacado) para adicionar novos clientes.</a:t>
            </a:r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 flipH="1">
            <a:off x="3459600" y="628650"/>
            <a:ext cx="1874400" cy="15762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/>
          <p:nvPr/>
        </p:nvCxnSpPr>
        <p:spPr>
          <a:xfrm flipH="1">
            <a:off x="3495675" y="638175"/>
            <a:ext cx="3933825" cy="1724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5303"/>
            <a:ext cx="664465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48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725"/>
    </mc:Choice>
    <mc:Fallback xmlns="">
      <p:transition spd="slow" advTm="22725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ço Reservado para Conteúdo 2" descr="SAAT - ATENDIMENTO BALCA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200"/>
            <a:ext cx="9147600" cy="5189377"/>
          </a:xfrm>
        </p:spPr>
      </p:pic>
      <p:cxnSp>
        <p:nvCxnSpPr>
          <p:cNvPr id="36" name="Conector de seta reta 35"/>
          <p:cNvCxnSpPr/>
          <p:nvPr/>
        </p:nvCxnSpPr>
        <p:spPr>
          <a:xfrm flipH="1">
            <a:off x="3779912" y="886465"/>
            <a:ext cx="504056" cy="16064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 flipH="1">
            <a:off x="3459600" y="424800"/>
            <a:ext cx="55044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accent2">
                    <a:lumMod val="75000"/>
                  </a:schemeClr>
                </a:solidFill>
              </a:rPr>
              <a:t>ORDEM SERVIÇO 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: Informe o número da(s) OS(s) a qual a NF faz referência (Isso vai facilitar quando o produto retornar da Fábrica)</a:t>
            </a:r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5303"/>
            <a:ext cx="664465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70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08"/>
    </mc:Choice>
    <mc:Fallback xmlns="">
      <p:transition spd="slow" advTm="1590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ço Reservado para Conteúdo 2" descr="SAAT - ATENDIMENTO BALCA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5200"/>
            <a:ext cx="9147600" cy="5189377"/>
          </a:xfrm>
        </p:spPr>
      </p:pic>
      <p:cxnSp>
        <p:nvCxnSpPr>
          <p:cNvPr id="36" name="Conector de seta reta 35"/>
          <p:cNvCxnSpPr/>
          <p:nvPr/>
        </p:nvCxnSpPr>
        <p:spPr>
          <a:xfrm flipH="1">
            <a:off x="3491880" y="1086297"/>
            <a:ext cx="2664296" cy="15506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 flipH="1">
            <a:off x="3531600" y="424800"/>
            <a:ext cx="550489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accent2">
                    <a:lumMod val="75000"/>
                  </a:schemeClr>
                </a:solidFill>
              </a:rPr>
              <a:t>NATUREZA 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: Informa Natureza de Operação.</a:t>
            </a: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Tenha cuidado para operações Interestaduais que começam com 6.###</a:t>
            </a: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Verifique também com seu cliente qual descrição correta que deve aparecer na NF. </a:t>
            </a: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Se for o caso, cadastre novas naturezas na rota </a:t>
            </a: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PRINCIPAL &gt; Cadastros &gt; Tabelas Internas    -  Aba “Natureza OP”</a:t>
            </a:r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5303"/>
            <a:ext cx="664465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62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900"/>
    </mc:Choice>
    <mc:Fallback xmlns="">
      <p:transition spd="slow" advTm="319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spaço Reservado para Conteúdo 2" descr="SAAT - ATENDIMENTO BALCA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9147600" cy="5189377"/>
          </a:xfrm>
        </p:spPr>
      </p:pic>
      <p:cxnSp>
        <p:nvCxnSpPr>
          <p:cNvPr id="7" name="Conector de seta reta 6"/>
          <p:cNvCxnSpPr/>
          <p:nvPr/>
        </p:nvCxnSpPr>
        <p:spPr>
          <a:xfrm flipH="1">
            <a:off x="3491880" y="1086297"/>
            <a:ext cx="3096344" cy="13345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 flipH="1">
            <a:off x="3531600" y="424800"/>
            <a:ext cx="5504896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accent2">
                    <a:lumMod val="75000"/>
                  </a:schemeClr>
                </a:solidFill>
              </a:rPr>
              <a:t>ITENS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             Utilize [F4] no campo </a:t>
            </a:r>
            <a:r>
              <a:rPr lang="pt-BR" sz="1200" b="1" u="sng" dirty="0" smtClean="0">
                <a:solidFill>
                  <a:schemeClr val="accent6">
                    <a:lumMod val="75000"/>
                  </a:schemeClr>
                </a:solidFill>
              </a:rPr>
              <a:t>Código &gt;&gt; 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para procurar os produtos.</a:t>
            </a:r>
          </a:p>
          <a:p>
            <a:endParaRPr lang="pt-BR" sz="12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              Informe o </a:t>
            </a:r>
            <a:r>
              <a:rPr lang="pt-BR" sz="1200" b="1" u="sng" dirty="0" smtClean="0">
                <a:solidFill>
                  <a:schemeClr val="accent6">
                    <a:lumMod val="75000"/>
                  </a:schemeClr>
                </a:solidFill>
              </a:rPr>
              <a:t>Número da Nota 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para referência posterior. (não será utilizada em lugar nenhum, mas facilita   quando você precisar saber a NF do produto que foi trocado)</a:t>
            </a:r>
          </a:p>
          <a:p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O item é automaticamente gravado quando você muda de uma linha para outra.</a:t>
            </a:r>
          </a:p>
          <a:p>
            <a:endParaRPr lang="pt-BR" sz="12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O Movimento será gravado automaticamente na gravação do primeiro item.</a:t>
            </a:r>
          </a:p>
        </p:txBody>
      </p:sp>
      <p:sp>
        <p:nvSpPr>
          <p:cNvPr id="2" name="Retângulo 1"/>
          <p:cNvSpPr/>
          <p:nvPr/>
        </p:nvSpPr>
        <p:spPr>
          <a:xfrm>
            <a:off x="2411760" y="2852936"/>
            <a:ext cx="4680520" cy="1296144"/>
          </a:xfrm>
          <a:prstGeom prst="rect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7" name="Conector de seta reta 16"/>
          <p:cNvCxnSpPr/>
          <p:nvPr/>
        </p:nvCxnSpPr>
        <p:spPr>
          <a:xfrm flipH="1">
            <a:off x="5143501" y="1196752"/>
            <a:ext cx="148579" cy="16321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Conector em curva 19"/>
          <p:cNvCxnSpPr/>
          <p:nvPr/>
        </p:nvCxnSpPr>
        <p:spPr>
          <a:xfrm rot="5400000">
            <a:off x="2411760" y="1196752"/>
            <a:ext cx="2088232" cy="1224136"/>
          </a:xfrm>
          <a:prstGeom prst="curvedConnector3">
            <a:avLst>
              <a:gd name="adj1" fmla="val -174"/>
            </a:avLst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4" name="CaixaDeTexto 43"/>
          <p:cNvSpPr txBox="1"/>
          <p:nvPr/>
        </p:nvSpPr>
        <p:spPr>
          <a:xfrm flipH="1">
            <a:off x="3791322" y="4355812"/>
            <a:ext cx="429766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accent2">
                    <a:lumMod val="75000"/>
                  </a:schemeClr>
                </a:solidFill>
              </a:rPr>
              <a:t>Se Necessário, para cadastrar novos produtos, utilize este botão ou a rota BALCÃO &gt; Movimentação &gt; Remessa/Devolução &gt; Produtos.</a:t>
            </a:r>
            <a:endParaRPr lang="pt-BR" sz="12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6" name="Conector de seta reta 45"/>
          <p:cNvCxnSpPr/>
          <p:nvPr/>
        </p:nvCxnSpPr>
        <p:spPr>
          <a:xfrm flipH="1">
            <a:off x="3491880" y="5002143"/>
            <a:ext cx="648072" cy="299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0" name="Imagem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5303"/>
            <a:ext cx="664465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2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5026"/>
    </mc:Choice>
    <mc:Fallback xmlns="">
      <p:transition advTm="35026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2" descr="SAAT - ATENDIMENTO BALCA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9147600" cy="5189377"/>
          </a:xfrm>
        </p:spPr>
      </p:pic>
      <p:sp>
        <p:nvSpPr>
          <p:cNvPr id="44" name="CaixaDeTexto 43"/>
          <p:cNvSpPr txBox="1"/>
          <p:nvPr/>
        </p:nvSpPr>
        <p:spPr>
          <a:xfrm flipH="1">
            <a:off x="2555776" y="3226742"/>
            <a:ext cx="4392488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accent2">
                    <a:lumMod val="75000"/>
                  </a:schemeClr>
                </a:solidFill>
              </a:rPr>
              <a:t>Quando terminar de lançar itens, pressione este botão ou [Shift]+[F4] para abrir a janela de Impressão (Segunda Etapa)</a:t>
            </a:r>
            <a:endParaRPr lang="pt-BR" sz="12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6" name="Conector de seta reta 45"/>
          <p:cNvCxnSpPr/>
          <p:nvPr/>
        </p:nvCxnSpPr>
        <p:spPr>
          <a:xfrm>
            <a:off x="4704606" y="3688406"/>
            <a:ext cx="0" cy="1595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5303"/>
            <a:ext cx="664465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7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188"/>
    </mc:Choice>
    <mc:Fallback xmlns="">
      <p:transition spd="slow" advTm="17188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440</Words>
  <Application>Microsoft Office PowerPoint</Application>
  <PresentationFormat>Apresentação na tela (4:3)</PresentationFormat>
  <Paragraphs>57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NOTAS FISCAIS DE REMESSA/DEVOLUÇÃO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Setembrinho Ribeiro</dc:creator>
  <cp:lastModifiedBy>Setembrinho Ribeiro</cp:lastModifiedBy>
  <cp:revision>23</cp:revision>
  <dcterms:created xsi:type="dcterms:W3CDTF">2018-03-02T23:26:58Z</dcterms:created>
  <dcterms:modified xsi:type="dcterms:W3CDTF">2018-03-09T02:59:29Z</dcterms:modified>
</cp:coreProperties>
</file>